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84" r:id="rId6"/>
    <p:sldId id="285" r:id="rId7"/>
    <p:sldId id="286"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C53ED0E8-600D-4ED3-A563-6FCF1AC86185}" type="datetimeFigureOut">
              <a:rPr lang="en-US" smtClean="0"/>
              <a:t>10/4/2015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366C55F-1799-486D-B9E4-6F70B98C16A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3ED0E8-600D-4ED3-A563-6FCF1AC86185}" type="datetimeFigureOut">
              <a:rPr lang="en-US" smtClean="0"/>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6C55F-1799-486D-B9E4-6F70B98C16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C53ED0E8-600D-4ED3-A563-6FCF1AC86185}" type="datetimeFigureOut">
              <a:rPr lang="en-US" smtClean="0"/>
              <a:t>10/4/2015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4366C55F-1799-486D-B9E4-6F70B98C16A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53ED0E8-600D-4ED3-A563-6FCF1AC86185}" type="datetimeFigureOut">
              <a:rPr lang="en-US" smtClean="0"/>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C53ED0E8-600D-4ED3-A563-6FCF1AC86185}" type="datetimeFigureOut">
              <a:rPr lang="en-US" smtClean="0"/>
              <a:t>10/4/2015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366C55F-1799-486D-B9E4-6F70B98C16A1}"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C53ED0E8-600D-4ED3-A563-6FCF1AC86185}" type="datetimeFigureOut">
              <a:rPr lang="en-US" smtClean="0"/>
              <a:t>10/4/2015</a:t>
            </a:fld>
            <a:endParaRPr lang="en-US"/>
          </a:p>
        </p:txBody>
      </p:sp>
      <p:sp>
        <p:nvSpPr>
          <p:cNvPr id="10" name="Slide Number Placeholder 9"/>
          <p:cNvSpPr>
            <a:spLocks noGrp="1"/>
          </p:cNvSpPr>
          <p:nvPr>
            <p:ph type="sldNum" sz="quarter" idx="16"/>
          </p:nvPr>
        </p:nvSpPr>
        <p:spPr/>
        <p:txBody>
          <a:bodyPr rtlCol="0"/>
          <a:lstStyle/>
          <a:p>
            <a:fld id="{4366C55F-1799-486D-B9E4-6F70B98C16A1}"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C53ED0E8-600D-4ED3-A563-6FCF1AC86185}" type="datetimeFigureOut">
              <a:rPr lang="en-US" smtClean="0"/>
              <a:t>10/4/2015</a:t>
            </a:fld>
            <a:endParaRPr lang="en-US"/>
          </a:p>
        </p:txBody>
      </p:sp>
      <p:sp>
        <p:nvSpPr>
          <p:cNvPr id="12" name="Slide Number Placeholder 11"/>
          <p:cNvSpPr>
            <a:spLocks noGrp="1"/>
          </p:cNvSpPr>
          <p:nvPr>
            <p:ph type="sldNum" sz="quarter" idx="16"/>
          </p:nvPr>
        </p:nvSpPr>
        <p:spPr/>
        <p:txBody>
          <a:bodyPr rtlCol="0"/>
          <a:lstStyle/>
          <a:p>
            <a:fld id="{4366C55F-1799-486D-B9E4-6F70B98C16A1}"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53ED0E8-600D-4ED3-A563-6FCF1AC86185}" type="datetimeFigureOut">
              <a:rPr lang="en-US" smtClean="0"/>
              <a:t>10/4/2015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ED0E8-600D-4ED3-A563-6FCF1AC86185}" type="datetimeFigureOut">
              <a:rPr lang="en-US" smtClean="0"/>
              <a:t>10/4/2015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4366C55F-1799-486D-B9E4-6F70B98C16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53ED0E8-600D-4ED3-A563-6FCF1AC86185}" type="datetimeFigureOut">
              <a:rPr lang="en-US" smtClean="0"/>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366C55F-1799-486D-B9E4-6F70B98C16A1}"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C53ED0E8-600D-4ED3-A563-6FCF1AC86185}" type="datetimeFigureOut">
              <a:rPr lang="en-US" smtClean="0"/>
              <a:t>10/4/2015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4366C55F-1799-486D-B9E4-6F70B98C16A1}"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C53ED0E8-600D-4ED3-A563-6FCF1AC86185}" type="datetimeFigureOut">
              <a:rPr lang="en-US" smtClean="0"/>
              <a:t>10/4/2015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366C55F-1799-486D-B9E4-6F70B98C16A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0"/>
            <a:ext cx="8077200" cy="1828800"/>
          </a:xfrm>
        </p:spPr>
        <p:txBody>
          <a:bodyPr>
            <a:normAutofit fontScale="90000"/>
          </a:bodyPr>
          <a:lstStyle/>
          <a:p>
            <a:r>
              <a:rPr lang="en-US" dirty="0" smtClean="0"/>
              <a:t>Thirty (30) Unit One Vocabulary Terms to Help You Finish Your Review Guide a little faster…</a:t>
            </a:r>
            <a:endParaRPr lang="en-US" dirty="0"/>
          </a:p>
        </p:txBody>
      </p:sp>
      <p:sp>
        <p:nvSpPr>
          <p:cNvPr id="3" name="Subtitle 2"/>
          <p:cNvSpPr>
            <a:spLocks noGrp="1"/>
          </p:cNvSpPr>
          <p:nvPr>
            <p:ph type="subTitle" idx="1"/>
          </p:nvPr>
        </p:nvSpPr>
        <p:spPr/>
        <p:txBody>
          <a:bodyPr/>
          <a:lstStyle/>
          <a:p>
            <a:r>
              <a:rPr lang="en-US" dirty="0" smtClean="0"/>
              <a:t>Unit One: Colonization of the Americas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236" y="457200"/>
            <a:ext cx="4191000" cy="320205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450273"/>
            <a:ext cx="2574450" cy="3202052"/>
          </a:xfrm>
          <a:prstGeom prst="rect">
            <a:avLst/>
          </a:prstGeom>
        </p:spPr>
      </p:pic>
    </p:spTree>
    <p:extLst>
      <p:ext uri="{BB962C8B-B14F-4D97-AF65-F5344CB8AC3E}">
        <p14:creationId xmlns:p14="http://schemas.microsoft.com/office/powerpoint/2010/main" val="2303562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Intolerance</a:t>
            </a:r>
            <a:endParaRPr lang="en-US" dirty="0"/>
          </a:p>
        </p:txBody>
      </p:sp>
      <p:sp>
        <p:nvSpPr>
          <p:cNvPr id="3" name="Content Placeholder 2"/>
          <p:cNvSpPr>
            <a:spLocks noGrp="1"/>
          </p:cNvSpPr>
          <p:nvPr>
            <p:ph sz="quarter" idx="1"/>
          </p:nvPr>
        </p:nvSpPr>
        <p:spPr>
          <a:xfrm>
            <a:off x="609600" y="1676399"/>
            <a:ext cx="4724400" cy="4572001"/>
          </a:xfrm>
        </p:spPr>
        <p:txBody>
          <a:bodyPr>
            <a:normAutofit fontScale="92500" lnSpcReduction="10000"/>
          </a:bodyPr>
          <a:lstStyle/>
          <a:p>
            <a:r>
              <a:rPr lang="en-US" dirty="0" smtClean="0"/>
              <a:t>Ironically, although the Puritans came to American seeking religious freedom for themselves, they did not extend this courtesy to others.  For example:  </a:t>
            </a:r>
          </a:p>
          <a:p>
            <a:r>
              <a:rPr lang="en-US" dirty="0" smtClean="0"/>
              <a:t>Quakers, like Mary Dyer, were executed.</a:t>
            </a:r>
          </a:p>
          <a:p>
            <a:r>
              <a:rPr lang="en-US" dirty="0" smtClean="0"/>
              <a:t>The Salem Witch Trials.</a:t>
            </a:r>
          </a:p>
          <a:p>
            <a:r>
              <a:rPr lang="en-US" dirty="0" smtClean="0"/>
              <a:t>Banishment of Roger Williams, Anne Hutchinson, others.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715000" y="1676400"/>
            <a:ext cx="3048000" cy="4538870"/>
          </a:xfrm>
        </p:spPr>
      </p:pic>
    </p:spTree>
    <p:extLst>
      <p:ext uri="{BB962C8B-B14F-4D97-AF65-F5344CB8AC3E}">
        <p14:creationId xmlns:p14="http://schemas.microsoft.com/office/powerpoint/2010/main" val="2632498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England Econom</a:t>
            </a:r>
            <a:r>
              <a:rPr lang="en-US" dirty="0"/>
              <a:t>y</a:t>
            </a:r>
          </a:p>
        </p:txBody>
      </p:sp>
      <p:sp>
        <p:nvSpPr>
          <p:cNvPr id="6" name="Text Placeholder 5"/>
          <p:cNvSpPr>
            <a:spLocks noGrp="1"/>
          </p:cNvSpPr>
          <p:nvPr>
            <p:ph type="body" idx="2"/>
          </p:nvPr>
        </p:nvSpPr>
        <p:spPr/>
        <p:txBody>
          <a:bodyPr/>
          <a:lstStyle/>
          <a:p>
            <a:r>
              <a:rPr lang="en-US" dirty="0" smtClean="0"/>
              <a:t>Shipbuilding</a:t>
            </a:r>
          </a:p>
          <a:p>
            <a:r>
              <a:rPr lang="en-US" dirty="0" smtClean="0"/>
              <a:t>Timber</a:t>
            </a:r>
          </a:p>
          <a:p>
            <a:r>
              <a:rPr lang="en-US" dirty="0" err="1" smtClean="0"/>
              <a:t>Mechants</a:t>
            </a:r>
            <a:endParaRPr lang="en-US" dirty="0" smtClean="0"/>
          </a:p>
          <a:p>
            <a:r>
              <a:rPr lang="en-US" dirty="0" smtClean="0"/>
              <a:t>Trade</a:t>
            </a:r>
          </a:p>
          <a:p>
            <a:r>
              <a:rPr lang="en-US" dirty="0" smtClean="0"/>
              <a:t>Fishing</a:t>
            </a:r>
          </a:p>
          <a:p>
            <a:r>
              <a:rPr lang="en-US" dirty="0" smtClean="0"/>
              <a:t>Whaling </a:t>
            </a:r>
          </a:p>
          <a:p>
            <a:r>
              <a:rPr lang="en-US" dirty="0" smtClean="0"/>
              <a:t>Livestock</a:t>
            </a:r>
          </a:p>
          <a:p>
            <a:r>
              <a:rPr lang="en-US" dirty="0" smtClean="0"/>
              <a:t>Skilled Labor</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16050" y="1752600"/>
            <a:ext cx="6293100" cy="4419600"/>
          </a:xfrm>
        </p:spPr>
      </p:pic>
    </p:spTree>
    <p:extLst>
      <p:ext uri="{BB962C8B-B14F-4D97-AF65-F5344CB8AC3E}">
        <p14:creationId xmlns:p14="http://schemas.microsoft.com/office/powerpoint/2010/main" val="2560355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Status and the Church in NE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In New England, all social status was tied to your membership within the Church.  You may own land and achieve financial success in life; however, all members of the community deferred to the Minister.</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76800" y="1600200"/>
            <a:ext cx="3429000" cy="4603060"/>
          </a:xfrm>
        </p:spPr>
      </p:pic>
    </p:spTree>
    <p:extLst>
      <p:ext uri="{BB962C8B-B14F-4D97-AF65-F5344CB8AC3E}">
        <p14:creationId xmlns:p14="http://schemas.microsoft.com/office/powerpoint/2010/main" val="1923009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Dissenters</a:t>
            </a:r>
            <a:endParaRPr lang="en-US" dirty="0"/>
          </a:p>
        </p:txBody>
      </p:sp>
      <p:sp>
        <p:nvSpPr>
          <p:cNvPr id="3" name="Content Placeholder 2"/>
          <p:cNvSpPr>
            <a:spLocks noGrp="1"/>
          </p:cNvSpPr>
          <p:nvPr>
            <p:ph sz="quarter" idx="1"/>
          </p:nvPr>
        </p:nvSpPr>
        <p:spPr/>
        <p:txBody>
          <a:bodyPr/>
          <a:lstStyle/>
          <a:p>
            <a:r>
              <a:rPr lang="en-US" dirty="0" smtClean="0"/>
              <a:t>Those who spoke out against the dictates of the Church were dissenters.</a:t>
            </a:r>
          </a:p>
          <a:p>
            <a:r>
              <a:rPr lang="en-US" dirty="0" smtClean="0"/>
              <a:t>Roger Williams and Anne Hutchinson founded Rhode Island.</a:t>
            </a:r>
          </a:p>
          <a:p>
            <a:r>
              <a:rPr lang="en-US" dirty="0" smtClean="0"/>
              <a:t>Thomas Hooker founded Connecticut.</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54279" y="1589088"/>
            <a:ext cx="2867741" cy="4572000"/>
          </a:xfrm>
        </p:spPr>
      </p:pic>
    </p:spTree>
    <p:extLst>
      <p:ext uri="{BB962C8B-B14F-4D97-AF65-F5344CB8AC3E}">
        <p14:creationId xmlns:p14="http://schemas.microsoft.com/office/powerpoint/2010/main" val="3783509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Dutch New Amsterdam</a:t>
            </a:r>
            <a:endParaRPr lang="en-US" dirty="0"/>
          </a:p>
        </p:txBody>
      </p:sp>
      <p:sp>
        <p:nvSpPr>
          <p:cNvPr id="6" name="Text Placeholder 5"/>
          <p:cNvSpPr>
            <a:spLocks noGrp="1"/>
          </p:cNvSpPr>
          <p:nvPr>
            <p:ph type="body" idx="2"/>
          </p:nvPr>
        </p:nvSpPr>
        <p:spPr/>
        <p:txBody>
          <a:bodyPr>
            <a:normAutofit lnSpcReduction="10000"/>
          </a:bodyPr>
          <a:lstStyle/>
          <a:p>
            <a:r>
              <a:rPr lang="en-US" dirty="0" smtClean="0"/>
              <a:t>The Dutch were the founders of New Amsterdam, which today is known as New York.  Their influence is still very much felt today: capitalism, trade, and free markets dominate New York City.</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55763" y="1752600"/>
            <a:ext cx="6013674" cy="4419600"/>
          </a:xfrm>
        </p:spPr>
      </p:pic>
    </p:spTree>
    <p:extLst>
      <p:ext uri="{BB962C8B-B14F-4D97-AF65-F5344CB8AC3E}">
        <p14:creationId xmlns:p14="http://schemas.microsoft.com/office/powerpoint/2010/main" val="3264385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Economy of the Middle Colonies</a:t>
            </a:r>
            <a:endParaRPr lang="en-US" dirty="0"/>
          </a:p>
        </p:txBody>
      </p:sp>
      <p:sp>
        <p:nvSpPr>
          <p:cNvPr id="6" name="Text Placeholder 5"/>
          <p:cNvSpPr>
            <a:spLocks noGrp="1"/>
          </p:cNvSpPr>
          <p:nvPr>
            <p:ph type="body" idx="2"/>
          </p:nvPr>
        </p:nvSpPr>
        <p:spPr/>
        <p:txBody>
          <a:bodyPr/>
          <a:lstStyle/>
          <a:p>
            <a:r>
              <a:rPr lang="en-US" dirty="0" smtClean="0"/>
              <a:t>Wheat Farms</a:t>
            </a:r>
          </a:p>
          <a:p>
            <a:r>
              <a:rPr lang="en-US" dirty="0" smtClean="0"/>
              <a:t>Exports</a:t>
            </a:r>
          </a:p>
          <a:p>
            <a:r>
              <a:rPr lang="en-US" dirty="0" smtClean="0"/>
              <a:t>Shipbuilding</a:t>
            </a:r>
          </a:p>
          <a:p>
            <a:r>
              <a:rPr lang="en-US" dirty="0" smtClean="0"/>
              <a:t>Trade</a:t>
            </a:r>
          </a:p>
          <a:p>
            <a:r>
              <a:rPr lang="en-US" dirty="0" smtClean="0"/>
              <a:t>Merchants</a:t>
            </a:r>
          </a:p>
          <a:p>
            <a:r>
              <a:rPr lang="en-US" dirty="0" smtClean="0"/>
              <a:t>Skilled Labor</a:t>
            </a:r>
          </a:p>
          <a:p>
            <a:r>
              <a:rPr lang="en-US" dirty="0" smtClean="0"/>
              <a:t>Dockworkers</a:t>
            </a:r>
          </a:p>
          <a:p>
            <a:r>
              <a:rPr lang="en-US" dirty="0" smtClean="0"/>
              <a:t>Urban Centers</a:t>
            </a: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2200" y="1965947"/>
            <a:ext cx="6400800" cy="3992906"/>
          </a:xfrm>
        </p:spPr>
      </p:pic>
    </p:spTree>
    <p:extLst>
      <p:ext uri="{BB962C8B-B14F-4D97-AF65-F5344CB8AC3E}">
        <p14:creationId xmlns:p14="http://schemas.microsoft.com/office/powerpoint/2010/main" val="366238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Penn’s Holy Experiment</a:t>
            </a:r>
            <a:endParaRPr lang="en-US" dirty="0"/>
          </a:p>
        </p:txBody>
      </p:sp>
      <p:sp>
        <p:nvSpPr>
          <p:cNvPr id="6" name="Text Placeholder 5"/>
          <p:cNvSpPr>
            <a:spLocks noGrp="1"/>
          </p:cNvSpPr>
          <p:nvPr>
            <p:ph type="body" idx="2"/>
          </p:nvPr>
        </p:nvSpPr>
        <p:spPr/>
        <p:txBody>
          <a:bodyPr>
            <a:normAutofit lnSpcReduction="10000"/>
          </a:bodyPr>
          <a:lstStyle/>
          <a:p>
            <a:r>
              <a:rPr lang="en-US" dirty="0" smtClean="0"/>
              <a:t>William Penn was a Quaker and deeply committed to the idea of equality for all men and women regardless of race.  He established Pennsylvania with equality for all in mind – even Indians. </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14600" y="1752600"/>
            <a:ext cx="6243638" cy="4343400"/>
          </a:xfrm>
        </p:spPr>
      </p:pic>
    </p:spTree>
    <p:extLst>
      <p:ext uri="{BB962C8B-B14F-4D97-AF65-F5344CB8AC3E}">
        <p14:creationId xmlns:p14="http://schemas.microsoft.com/office/powerpoint/2010/main" val="1005807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Jamestown, Virginia - 1607</a:t>
            </a:r>
            <a:endParaRPr lang="en-US" dirty="0"/>
          </a:p>
        </p:txBody>
      </p:sp>
      <p:sp>
        <p:nvSpPr>
          <p:cNvPr id="3" name="Content Placeholder 2"/>
          <p:cNvSpPr>
            <a:spLocks noGrp="1"/>
          </p:cNvSpPr>
          <p:nvPr>
            <p:ph sz="quarter" idx="1"/>
          </p:nvPr>
        </p:nvSpPr>
        <p:spPr/>
        <p:txBody>
          <a:bodyPr/>
          <a:lstStyle/>
          <a:p>
            <a:r>
              <a:rPr lang="en-US" dirty="0" smtClean="0"/>
              <a:t>Jamestown, Virginia is the first permanent English colony in the New World, established in 1607 for economic reasons by the Virginia Company of London.</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600200"/>
            <a:ext cx="4038543" cy="4523168"/>
          </a:xfrm>
        </p:spPr>
      </p:pic>
    </p:spTree>
    <p:extLst>
      <p:ext uri="{BB962C8B-B14F-4D97-AF65-F5344CB8AC3E}">
        <p14:creationId xmlns:p14="http://schemas.microsoft.com/office/powerpoint/2010/main" val="860445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Virginia Company of London</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78623" y="1589088"/>
            <a:ext cx="3548154" cy="4572000"/>
          </a:xfrm>
        </p:spPr>
      </p:pic>
      <p:sp>
        <p:nvSpPr>
          <p:cNvPr id="4" name="Content Placeholder 3"/>
          <p:cNvSpPr>
            <a:spLocks noGrp="1"/>
          </p:cNvSpPr>
          <p:nvPr>
            <p:ph sz="quarter" idx="2"/>
          </p:nvPr>
        </p:nvSpPr>
        <p:spPr/>
        <p:txBody>
          <a:bodyPr>
            <a:normAutofit fontScale="92500" lnSpcReduction="20000"/>
          </a:bodyPr>
          <a:lstStyle/>
          <a:p>
            <a:r>
              <a:rPr lang="en-US" dirty="0" smtClean="0"/>
              <a:t>The charter which established the colony at Jamestown and created “Virginia” was granted to the Virginia Company of London – a joint stock company intent upon finding precious metals or other resources and making money in the New World.   A twenty percent tax went to the Crown.</a:t>
            </a:r>
            <a:endParaRPr lang="en-US" dirty="0"/>
          </a:p>
        </p:txBody>
      </p:sp>
    </p:spTree>
    <p:extLst>
      <p:ext uri="{BB962C8B-B14F-4D97-AF65-F5344CB8AC3E}">
        <p14:creationId xmlns:p14="http://schemas.microsoft.com/office/powerpoint/2010/main" val="3862299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House of Burgesses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Established in 1619, the House of Burgesses was the first representative government ever established in the New World.  Although it was the first of its kind, the House of Burgesses had plenty of room for improvements.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00200"/>
            <a:ext cx="3886200" cy="2723877"/>
          </a:xfrm>
        </p:spPr>
      </p:pic>
      <p:sp>
        <p:nvSpPr>
          <p:cNvPr id="6" name="Rounded Rectangle 5"/>
          <p:cNvSpPr/>
          <p:nvPr/>
        </p:nvSpPr>
        <p:spPr>
          <a:xfrm>
            <a:off x="4495800" y="3886200"/>
            <a:ext cx="4419600" cy="2590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Despite the fact that it was the first representative government in the New World, very few people were actually represented in the House of Burgesses.  Only wealthy men could vote, and by the end of the 17</a:t>
            </a:r>
            <a:r>
              <a:rPr lang="en-US" baseline="30000" dirty="0" smtClean="0"/>
              <a:t>th</a:t>
            </a:r>
            <a:r>
              <a:rPr lang="en-US" dirty="0" smtClean="0"/>
              <a:t> Century, enough discontent and unrest developed in the colony that Bacon’s Rebellion threatened the colony’s survival. </a:t>
            </a:r>
            <a:endParaRPr lang="en-US" dirty="0"/>
          </a:p>
        </p:txBody>
      </p:sp>
    </p:spTree>
    <p:extLst>
      <p:ext uri="{BB962C8B-B14F-4D97-AF65-F5344CB8AC3E}">
        <p14:creationId xmlns:p14="http://schemas.microsoft.com/office/powerpoint/2010/main" val="3421629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Renaissance</a:t>
            </a:r>
            <a:endParaRPr lang="en-US" dirty="0"/>
          </a:p>
        </p:txBody>
      </p:sp>
      <p:sp>
        <p:nvSpPr>
          <p:cNvPr id="8" name="Content Placeholder 7"/>
          <p:cNvSpPr>
            <a:spLocks noGrp="1"/>
          </p:cNvSpPr>
          <p:nvPr>
            <p:ph sz="quarter" idx="1"/>
          </p:nvPr>
        </p:nvSpPr>
        <p:spPr/>
        <p:txBody>
          <a:bodyPr>
            <a:normAutofit fontScale="85000" lnSpcReduction="20000"/>
          </a:bodyPr>
          <a:lstStyle/>
          <a:p>
            <a:r>
              <a:rPr lang="en-US" dirty="0" smtClean="0"/>
              <a:t>The Renaissance was a rediscovery of ancient learning in Europe which resulted in the flourishing of the arts and science.  Advancements in art and culture soon led to improvements in the quality of life and learning in Europe – mapmaking, shipbuilding, and trade with foreign cultures also increased during this period. </a:t>
            </a:r>
            <a:endParaRPr lang="en-US" dirty="0"/>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6786" y="1589088"/>
            <a:ext cx="3362728" cy="4572000"/>
          </a:xfrm>
        </p:spPr>
      </p:pic>
    </p:spTree>
    <p:extLst>
      <p:ext uri="{BB962C8B-B14F-4D97-AF65-F5344CB8AC3E}">
        <p14:creationId xmlns:p14="http://schemas.microsoft.com/office/powerpoint/2010/main" val="3282310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Plantation Agriculture, 1607 - 1800</a:t>
            </a:r>
            <a:endParaRPr lang="en-US" dirty="0"/>
          </a:p>
        </p:txBody>
      </p:sp>
      <p:sp>
        <p:nvSpPr>
          <p:cNvPr id="3" name="Content Placeholder 2"/>
          <p:cNvSpPr>
            <a:spLocks noGrp="1"/>
          </p:cNvSpPr>
          <p:nvPr>
            <p:ph sz="quarter" idx="1"/>
          </p:nvPr>
        </p:nvSpPr>
        <p:spPr>
          <a:xfrm>
            <a:off x="304800" y="1589566"/>
            <a:ext cx="4419600" cy="4963634"/>
          </a:xfrm>
        </p:spPr>
        <p:txBody>
          <a:bodyPr>
            <a:normAutofit fontScale="85000" lnSpcReduction="10000"/>
          </a:bodyPr>
          <a:lstStyle/>
          <a:p>
            <a:r>
              <a:rPr lang="en-US" dirty="0" smtClean="0"/>
              <a:t>The system of plantation agriculture was adopted from the Portuguese originally; however, Americans in the Southern colonies made the immoral system their own.  Three major crops were established: tobacco, rice, and indigo.  Sugar was grown on the islands of the Caribbean or the Bahamas.  Cotton, which would be the plantation systems most profitable crop, did not come along until later.</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45050" y="1877253"/>
            <a:ext cx="3886200" cy="3995670"/>
          </a:xfrm>
        </p:spPr>
      </p:pic>
    </p:spTree>
    <p:extLst>
      <p:ext uri="{BB962C8B-B14F-4D97-AF65-F5344CB8AC3E}">
        <p14:creationId xmlns:p14="http://schemas.microsoft.com/office/powerpoint/2010/main" val="288958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Middle Passage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term “the middle passage” refers to the slave trade – placing human beings in bondage, chaining them down below ship decks hundreds at a time, and selling them ask human chattel to traders and plantation owners in America.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16200000">
            <a:off x="4253347" y="2299855"/>
            <a:ext cx="4675909" cy="3429000"/>
          </a:xfrm>
        </p:spPr>
      </p:pic>
    </p:spTree>
    <p:extLst>
      <p:ext uri="{BB962C8B-B14F-4D97-AF65-F5344CB8AC3E}">
        <p14:creationId xmlns:p14="http://schemas.microsoft.com/office/powerpoint/2010/main" val="1054508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Land Ownership and Southern Status</a:t>
            </a:r>
            <a:endParaRPr lang="en-US" dirty="0"/>
          </a:p>
        </p:txBody>
      </p:sp>
      <p:sp>
        <p:nvSpPr>
          <p:cNvPr id="6" name="Text Placeholder 5"/>
          <p:cNvSpPr>
            <a:spLocks noGrp="1"/>
          </p:cNvSpPr>
          <p:nvPr>
            <p:ph type="body" idx="2"/>
          </p:nvPr>
        </p:nvSpPr>
        <p:spPr/>
        <p:txBody>
          <a:bodyPr>
            <a:normAutofit fontScale="92500" lnSpcReduction="20000"/>
          </a:bodyPr>
          <a:lstStyle/>
          <a:p>
            <a:r>
              <a:rPr lang="en-US" dirty="0" smtClean="0"/>
              <a:t>The South was a hierarchical society, and the most powerful and important people in it were landowners.  Plantation owners were most powerful, small land owners second, and indentured servants or slaves were at the bottom of society.</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83032" y="1752600"/>
            <a:ext cx="6359136" cy="4419600"/>
          </a:xfrm>
        </p:spPr>
      </p:pic>
    </p:spTree>
    <p:extLst>
      <p:ext uri="{BB962C8B-B14F-4D97-AF65-F5344CB8AC3E}">
        <p14:creationId xmlns:p14="http://schemas.microsoft.com/office/powerpoint/2010/main" val="1623901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Subsistence Farmers</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Farmers in the backcountry – usually along the ridgeline of the Appalachians – who grew food enough for their families were subsistence farmers.  They grew corn, potatoes, peas, and other high calorie, starchy foods.  Often, they had a milking cow or a chicken coop, but little else.</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49333" y="1589088"/>
            <a:ext cx="3877633" cy="4572000"/>
          </a:xfrm>
        </p:spPr>
      </p:pic>
    </p:spTree>
    <p:extLst>
      <p:ext uri="{BB962C8B-B14F-4D97-AF65-F5344CB8AC3E}">
        <p14:creationId xmlns:p14="http://schemas.microsoft.com/office/powerpoint/2010/main" val="2979186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Bacon’s Rebellion</a:t>
            </a:r>
            <a:endParaRPr lang="en-US" dirty="0"/>
          </a:p>
        </p:txBody>
      </p:sp>
      <p:sp>
        <p:nvSpPr>
          <p:cNvPr id="3" name="Content Placeholder 2"/>
          <p:cNvSpPr>
            <a:spLocks noGrp="1"/>
          </p:cNvSpPr>
          <p:nvPr>
            <p:ph sz="quarter" idx="1"/>
          </p:nvPr>
        </p:nvSpPr>
        <p:spPr>
          <a:xfrm>
            <a:off x="609600" y="1589566"/>
            <a:ext cx="4419600" cy="4963633"/>
          </a:xfrm>
        </p:spPr>
        <p:txBody>
          <a:bodyPr>
            <a:normAutofit fontScale="77500" lnSpcReduction="20000"/>
          </a:bodyPr>
          <a:lstStyle/>
          <a:p>
            <a:pPr marL="0" indent="0">
              <a:buNone/>
            </a:pPr>
            <a:r>
              <a:rPr lang="en-US" dirty="0" smtClean="0"/>
              <a:t>Bacon’s Rebellion was an uprising of small landholders in Virginia in 1676 against the wealthiest members of society.  They wanted more land – to allow for social mobility – and sought to provoke an unwanted war with Indians to gain access to the land.  The Governor and the House of Burgesses refused to go along, so some men attempted to take matters into their own hands.  Fighting between the rich and the poor – and also between Native Americans and the entire colony ensued.  When Nathaniel Bacon, the leader of the poor landowners (although quite wealthy himself…) died suddenly, the uprising subsided and the war ended.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267960" y="1589088"/>
            <a:ext cx="3040380" cy="4572000"/>
          </a:xfrm>
        </p:spPr>
      </p:pic>
    </p:spTree>
    <p:extLst>
      <p:ext uri="{BB962C8B-B14F-4D97-AF65-F5344CB8AC3E}">
        <p14:creationId xmlns:p14="http://schemas.microsoft.com/office/powerpoint/2010/main" val="223845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Stono</a:t>
            </a:r>
            <a:r>
              <a:rPr lang="en-US" dirty="0" smtClean="0"/>
              <a:t> Rebellion</a:t>
            </a:r>
            <a:endParaRPr lang="en-US" dirty="0"/>
          </a:p>
        </p:txBody>
      </p:sp>
      <p:sp>
        <p:nvSpPr>
          <p:cNvPr id="6" name="Text Placeholder 5"/>
          <p:cNvSpPr>
            <a:spLocks noGrp="1"/>
          </p:cNvSpPr>
          <p:nvPr>
            <p:ph type="body" idx="2"/>
          </p:nvPr>
        </p:nvSpPr>
        <p:spPr>
          <a:xfrm>
            <a:off x="304800" y="1752600"/>
            <a:ext cx="1905000" cy="4572000"/>
          </a:xfrm>
        </p:spPr>
        <p:txBody>
          <a:bodyPr>
            <a:normAutofit fontScale="92500" lnSpcReduction="20000"/>
          </a:bodyPr>
          <a:lstStyle/>
          <a:p>
            <a:r>
              <a:rPr lang="en-US" dirty="0" smtClean="0"/>
              <a:t>This was one of the first slave uprisings in American history, led by a recently enslaved African know to history as “</a:t>
            </a:r>
            <a:r>
              <a:rPr lang="en-US" dirty="0" err="1" smtClean="0"/>
              <a:t>Jemmy</a:t>
            </a:r>
            <a:r>
              <a:rPr lang="en-US" dirty="0" smtClean="0"/>
              <a:t>.”  Dozens died as a group of slaves attempted to make their way South to Spanish controlled Florida.  The uprising was quickly put down, and many of the enslaved were put to death.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38400" y="1752600"/>
            <a:ext cx="6261265" cy="4343400"/>
          </a:xfrm>
        </p:spPr>
      </p:pic>
    </p:spTree>
    <p:extLst>
      <p:ext uri="{BB962C8B-B14F-4D97-AF65-F5344CB8AC3E}">
        <p14:creationId xmlns:p14="http://schemas.microsoft.com/office/powerpoint/2010/main" val="268165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Locke</a:t>
            </a:r>
            <a:endParaRPr lang="en-US" dirty="0"/>
          </a:p>
        </p:txBody>
      </p:sp>
      <p:sp>
        <p:nvSpPr>
          <p:cNvPr id="3" name="Content Placeholder 2"/>
          <p:cNvSpPr>
            <a:spLocks noGrp="1"/>
          </p:cNvSpPr>
          <p:nvPr>
            <p:ph sz="quarter" idx="1"/>
          </p:nvPr>
        </p:nvSpPr>
        <p:spPr>
          <a:xfrm>
            <a:off x="609600" y="1589566"/>
            <a:ext cx="4191000" cy="5116033"/>
          </a:xfrm>
        </p:spPr>
        <p:txBody>
          <a:bodyPr>
            <a:normAutofit fontScale="92500" lnSpcReduction="10000"/>
          </a:bodyPr>
          <a:lstStyle/>
          <a:p>
            <a:r>
              <a:rPr lang="en-US" dirty="0" smtClean="0"/>
              <a:t>One of the great Enlightenment political philosophers from England, Locke argued that all men were entitled to certain inalienable rights: life, liberty, and their property.  He also argued that no government was legitimate without the consent of the governed.  Sound familiar?  Jefferson was a pretty big fan.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5400" y="1703798"/>
            <a:ext cx="3581121" cy="4620802"/>
          </a:xfrm>
        </p:spPr>
      </p:pic>
    </p:spTree>
    <p:extLst>
      <p:ext uri="{BB962C8B-B14F-4D97-AF65-F5344CB8AC3E}">
        <p14:creationId xmlns:p14="http://schemas.microsoft.com/office/powerpoint/2010/main" val="4236893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Jean Jacques Rousseau</a:t>
            </a:r>
            <a:endParaRPr lang="en-US" dirty="0"/>
          </a:p>
        </p:txBody>
      </p:sp>
      <p:sp>
        <p:nvSpPr>
          <p:cNvPr id="3" name="Content Placeholder 2"/>
          <p:cNvSpPr>
            <a:spLocks noGrp="1"/>
          </p:cNvSpPr>
          <p:nvPr>
            <p:ph sz="quarter" idx="1"/>
          </p:nvPr>
        </p:nvSpPr>
        <p:spPr>
          <a:xfrm>
            <a:off x="304800" y="1589566"/>
            <a:ext cx="4191000" cy="5039833"/>
          </a:xfrm>
        </p:spPr>
        <p:txBody>
          <a:bodyPr>
            <a:normAutofit fontScale="85000" lnSpcReduction="20000"/>
          </a:bodyPr>
          <a:lstStyle/>
          <a:p>
            <a:pPr marL="0" indent="0">
              <a:buNone/>
            </a:pPr>
            <a:r>
              <a:rPr lang="en-US" dirty="0"/>
              <a:t>Jean Jacques Rousseau was the first to strongly assert that all men were entitled to certain natural rights – and that these rights were not granted by governments, rather, they were God given rights which must be protected by good governments.  Rousseau believed in democratic methods and the principle of majority rule, but acknowledged that the majority’s right to rule must be limited also: it could not violate the natural rights of man.</a:t>
            </a:r>
          </a:p>
        </p:txBody>
      </p:sp>
      <p:pic>
        <p:nvPicPr>
          <p:cNvPr id="1026" name="Picture 2" descr="C:\Users\David\Pictures\Jean Jacques Rousseau.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5029199" y="1667201"/>
            <a:ext cx="3588983" cy="4504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9261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Montesquieu</a:t>
            </a:r>
            <a:endParaRPr lang="en-US" dirty="0"/>
          </a:p>
        </p:txBody>
      </p:sp>
      <p:sp>
        <p:nvSpPr>
          <p:cNvPr id="3" name="Content Placeholder 2"/>
          <p:cNvSpPr>
            <a:spLocks noGrp="1"/>
          </p:cNvSpPr>
          <p:nvPr>
            <p:ph sz="quarter" idx="1"/>
          </p:nvPr>
        </p:nvSpPr>
        <p:spPr>
          <a:xfrm>
            <a:off x="152400" y="1589566"/>
            <a:ext cx="4953000" cy="5116034"/>
          </a:xfrm>
        </p:spPr>
        <p:txBody>
          <a:bodyPr>
            <a:normAutofit fontScale="70000" lnSpcReduction="20000"/>
          </a:bodyPr>
          <a:lstStyle/>
          <a:p>
            <a:pPr marL="0" indent="0">
              <a:buNone/>
            </a:pPr>
            <a:r>
              <a:rPr lang="en-US" dirty="0"/>
              <a:t>Baron Montesquieu was a French philosopher who was influential among political philosophers during the Colonial period in American History.  Montesquieu’s most important contribution was to emphasize the importance of separation of powers.  The power of government should be limited, he postulated, by dividing it against itself.  By dividing the government into executive, legislative, and judicial branches, and then assigning each group specific tasks which required cooperation with the others, the power of government would never be applied tyrannically.  Ironically, Montesquieu had serious doubts about whether or not a republic could work over a large geographic area.  (Improvements in transportation and communication over the years might have changed his opinion in this regard – or not…) </a:t>
            </a:r>
          </a:p>
          <a:p>
            <a:pPr marL="0" indent="0">
              <a:buNone/>
            </a:pP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0" y="1676400"/>
            <a:ext cx="3749410" cy="4499291"/>
          </a:xfrm>
        </p:spPr>
      </p:pic>
    </p:spTree>
    <p:extLst>
      <p:ext uri="{BB962C8B-B14F-4D97-AF65-F5344CB8AC3E}">
        <p14:creationId xmlns:p14="http://schemas.microsoft.com/office/powerpoint/2010/main" val="1152291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Enlightenment</a:t>
            </a:r>
            <a:endParaRPr lang="en-US" dirty="0"/>
          </a:p>
        </p:txBody>
      </p:sp>
      <p:sp>
        <p:nvSpPr>
          <p:cNvPr id="6" name="Text Placeholder 5"/>
          <p:cNvSpPr>
            <a:spLocks noGrp="1"/>
          </p:cNvSpPr>
          <p:nvPr>
            <p:ph type="body" idx="2"/>
          </p:nvPr>
        </p:nvSpPr>
        <p:spPr>
          <a:xfrm>
            <a:off x="304800" y="1752600"/>
            <a:ext cx="2743200" cy="4648200"/>
          </a:xfrm>
        </p:spPr>
        <p:txBody>
          <a:bodyPr>
            <a:normAutofit lnSpcReduction="10000"/>
          </a:bodyPr>
          <a:lstStyle/>
          <a:p>
            <a:r>
              <a:rPr lang="en-US" dirty="0" smtClean="0"/>
              <a:t>The Enlightenment was a movement in 17</a:t>
            </a:r>
            <a:r>
              <a:rPr lang="en-US" baseline="30000" dirty="0" smtClean="0"/>
              <a:t>th</a:t>
            </a:r>
            <a:r>
              <a:rPr lang="en-US" dirty="0" smtClean="0"/>
              <a:t> Century Europe to use intellectual inquiry, scientific method, and progressivism to solve problems.  The basic idea was, if you study a problem and attempt to learn as much as you can about it, you will probably be able to solve it.  Enlightenment philosophers focused on several important problems, but the one Englishmen focused on most was the need for good government.  </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352800" y="1981200"/>
            <a:ext cx="5139388" cy="3810000"/>
          </a:xfrm>
        </p:spPr>
      </p:pic>
    </p:spTree>
    <p:extLst>
      <p:ext uri="{BB962C8B-B14F-4D97-AF65-F5344CB8AC3E}">
        <p14:creationId xmlns:p14="http://schemas.microsoft.com/office/powerpoint/2010/main" val="132661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West African Kingdoms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34783" y="1589088"/>
            <a:ext cx="3235833" cy="4572000"/>
          </a:xfrm>
        </p:spPr>
      </p:pic>
      <p:sp>
        <p:nvSpPr>
          <p:cNvPr id="4" name="Content Placeholder 3"/>
          <p:cNvSpPr>
            <a:spLocks noGrp="1"/>
          </p:cNvSpPr>
          <p:nvPr>
            <p:ph sz="quarter" idx="2"/>
          </p:nvPr>
        </p:nvSpPr>
        <p:spPr>
          <a:xfrm>
            <a:off x="4343400" y="1589566"/>
            <a:ext cx="4648200" cy="4887434"/>
          </a:xfrm>
        </p:spPr>
        <p:txBody>
          <a:bodyPr>
            <a:normAutofit fontScale="92500" lnSpcReduction="20000"/>
          </a:bodyPr>
          <a:lstStyle/>
          <a:p>
            <a:r>
              <a:rPr lang="en-US" dirty="0" smtClean="0"/>
              <a:t>West African Kingdoms were involved with trade with European nations like Portugal and Spain.  The riches that could be acquired by trading with these kingdoms inspired the Portuguese in particular to develop better ships and methods of navigation.  Importantly, the Songhai Kingdom in West Africa was complicit in the slave trade with European nations.</a:t>
            </a:r>
            <a:endParaRPr lang="en-US" dirty="0"/>
          </a:p>
        </p:txBody>
      </p:sp>
    </p:spTree>
    <p:extLst>
      <p:ext uri="{BB962C8B-B14F-4D97-AF65-F5344CB8AC3E}">
        <p14:creationId xmlns:p14="http://schemas.microsoft.com/office/powerpoint/2010/main" val="3321007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English Bill of Rights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09600" y="1600200"/>
            <a:ext cx="3621037" cy="4652296"/>
          </a:xfrm>
        </p:spPr>
      </p:pic>
      <p:sp>
        <p:nvSpPr>
          <p:cNvPr id="4" name="Content Placeholder 3"/>
          <p:cNvSpPr>
            <a:spLocks noGrp="1"/>
          </p:cNvSpPr>
          <p:nvPr>
            <p:ph sz="quarter" idx="2"/>
          </p:nvPr>
        </p:nvSpPr>
        <p:spPr>
          <a:xfrm>
            <a:off x="4495800" y="1589566"/>
            <a:ext cx="4235301" cy="4963633"/>
          </a:xfrm>
        </p:spPr>
        <p:txBody>
          <a:bodyPr>
            <a:normAutofit fontScale="92500" lnSpcReduction="20000"/>
          </a:bodyPr>
          <a:lstStyle/>
          <a:p>
            <a:pPr marL="0" indent="0">
              <a:buNone/>
            </a:pPr>
            <a:r>
              <a:rPr lang="en-US" dirty="0" smtClean="0"/>
              <a:t>The English Bill of Rights secured freedom of speech, freedom of the press, and the right to a fair trial, among other things.  The rights of Englishmen, which all American Colonists took great pride in, were born of the English Bill of Rights, which King William and Queen Mary pledged to support when they assumed power during the Glorious Revolution of 1689. </a:t>
            </a:r>
            <a:endParaRPr lang="en-US" dirty="0"/>
          </a:p>
        </p:txBody>
      </p:sp>
    </p:spTree>
    <p:extLst>
      <p:ext uri="{BB962C8B-B14F-4D97-AF65-F5344CB8AC3E}">
        <p14:creationId xmlns:p14="http://schemas.microsoft.com/office/powerpoint/2010/main" val="1144068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Awakening</a:t>
            </a:r>
            <a:endParaRPr lang="en-US" dirty="0"/>
          </a:p>
        </p:txBody>
      </p:sp>
      <p:sp>
        <p:nvSpPr>
          <p:cNvPr id="3" name="Content Placeholder 2"/>
          <p:cNvSpPr>
            <a:spLocks noGrp="1"/>
          </p:cNvSpPr>
          <p:nvPr>
            <p:ph sz="quarter" idx="1"/>
          </p:nvPr>
        </p:nvSpPr>
        <p:spPr>
          <a:xfrm>
            <a:off x="457200" y="1676400"/>
            <a:ext cx="4648200" cy="4963633"/>
          </a:xfrm>
        </p:spPr>
        <p:txBody>
          <a:bodyPr>
            <a:normAutofit fontScale="85000" lnSpcReduction="20000"/>
          </a:bodyPr>
          <a:lstStyle/>
          <a:p>
            <a:pPr marL="0" indent="0">
              <a:buNone/>
            </a:pPr>
            <a:r>
              <a:rPr lang="en-US" dirty="0" smtClean="0"/>
              <a:t>This religious movement did two very important things.  First, it increased religious devotion in America.  Secondly, and perhaps more importantly, it encouraged people that they could take responsibility for their own faith – that salvation was possible if one had a direct relationship with God.  In this sense, the Great Awakening encouraged individual rights, and legitimized dissent against important leaders: ministers, local leaders, governors, or even the Parliament and the Crown.</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5400" y="1676400"/>
            <a:ext cx="3800419" cy="4589489"/>
          </a:xfrm>
        </p:spPr>
      </p:pic>
    </p:spTree>
    <p:extLst>
      <p:ext uri="{BB962C8B-B14F-4D97-AF65-F5344CB8AC3E}">
        <p14:creationId xmlns:p14="http://schemas.microsoft.com/office/powerpoint/2010/main" val="1711305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Columbian Exchange</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 exchange of animals, plants, and diseases, and the migration of human beings are the four parts of the Columbian Exchange.  Every aspect of the exchange seems to have favored Europeans: their animals thrived; the plants they imported saved lives; their diseases causes pandemics in the Americas…</a:t>
            </a:r>
            <a:endParaRPr lang="en-US" dirty="0"/>
          </a:p>
        </p:txBody>
      </p:sp>
      <p:pic>
        <p:nvPicPr>
          <p:cNvPr id="6" name="Content Placeholder 5"/>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20249" y="1600200"/>
            <a:ext cx="4356981" cy="4572000"/>
          </a:xfrm>
        </p:spPr>
      </p:pic>
    </p:spTree>
    <p:extLst>
      <p:ext uri="{BB962C8B-B14F-4D97-AF65-F5344CB8AC3E}">
        <p14:creationId xmlns:p14="http://schemas.microsoft.com/office/powerpoint/2010/main" val="2662521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Spanish as Conquerors</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“God, Gold, and       Glory!”</a:t>
            </a:r>
          </a:p>
          <a:p>
            <a:r>
              <a:rPr lang="en-US" dirty="0" smtClean="0"/>
              <a:t>The Spanish converted Native Americans by brutal force.</a:t>
            </a:r>
          </a:p>
          <a:p>
            <a:r>
              <a:rPr lang="en-US" dirty="0" smtClean="0"/>
              <a:t>The Spanish enslaved Native Americans to mine for gold.</a:t>
            </a:r>
          </a:p>
          <a:p>
            <a:r>
              <a:rPr lang="en-US" dirty="0" smtClean="0"/>
              <a:t>Spanish conquistadors became sovereigns in the New World.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799" y="1676400"/>
            <a:ext cx="4020693" cy="4648200"/>
          </a:xfrm>
        </p:spPr>
      </p:pic>
    </p:spTree>
    <p:extLst>
      <p:ext uri="{BB962C8B-B14F-4D97-AF65-F5344CB8AC3E}">
        <p14:creationId xmlns:p14="http://schemas.microsoft.com/office/powerpoint/2010/main" val="1757578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French as Colonists</a:t>
            </a:r>
            <a:endParaRPr lang="en-US" dirty="0"/>
          </a:p>
        </p:txBody>
      </p:sp>
      <p:sp>
        <p:nvSpPr>
          <p:cNvPr id="6" name="Text Placeholder 5"/>
          <p:cNvSpPr>
            <a:spLocks noGrp="1"/>
          </p:cNvSpPr>
          <p:nvPr>
            <p:ph type="body" idx="2"/>
          </p:nvPr>
        </p:nvSpPr>
        <p:spPr/>
        <p:txBody>
          <a:bodyPr>
            <a:normAutofit fontScale="92500" lnSpcReduction="10000"/>
          </a:bodyPr>
          <a:lstStyle/>
          <a:p>
            <a:r>
              <a:rPr lang="en-US" dirty="0" smtClean="0"/>
              <a:t>The French were much less hostile as they attempted to convert Native Americans by Jesuit methods.  Smaller in number, French communities and colonies attempted to create relationships with Indians in the fur trade.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286000" y="1600200"/>
            <a:ext cx="6701277" cy="4724400"/>
          </a:xfrm>
        </p:spPr>
      </p:pic>
    </p:spTree>
    <p:extLst>
      <p:ext uri="{BB962C8B-B14F-4D97-AF65-F5344CB8AC3E}">
        <p14:creationId xmlns:p14="http://schemas.microsoft.com/office/powerpoint/2010/main" val="1539386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English Colonial Methods</a:t>
            </a:r>
            <a:endParaRPr lang="en-US" dirty="0"/>
          </a:p>
        </p:txBody>
      </p:sp>
      <p:sp>
        <p:nvSpPr>
          <p:cNvPr id="6" name="Text Placeholder 5"/>
          <p:cNvSpPr>
            <a:spLocks noGrp="1"/>
          </p:cNvSpPr>
          <p:nvPr>
            <p:ph type="body" idx="2"/>
          </p:nvPr>
        </p:nvSpPr>
        <p:spPr>
          <a:xfrm>
            <a:off x="304800" y="1981200"/>
            <a:ext cx="1905000" cy="3733800"/>
          </a:xfrm>
        </p:spPr>
        <p:txBody>
          <a:bodyPr/>
          <a:lstStyle/>
          <a:p>
            <a:r>
              <a:rPr lang="en-US" dirty="0" smtClean="0"/>
              <a:t>The English were less concerned with proselytizing people and more concerned with using the land.  Because the English encroached upon Native American lands frequently, violence erupted.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362200" y="1905000"/>
            <a:ext cx="6502400" cy="3657600"/>
          </a:xfrm>
        </p:spPr>
      </p:pic>
    </p:spTree>
    <p:extLst>
      <p:ext uri="{BB962C8B-B14F-4D97-AF65-F5344CB8AC3E}">
        <p14:creationId xmlns:p14="http://schemas.microsoft.com/office/powerpoint/2010/main" val="1827648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Puritans VS. Pilgrims? </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The Pilgrims came to America in 1620, signed the Mayflower Compact, and established the colony at Plymouth.</a:t>
            </a:r>
          </a:p>
          <a:p>
            <a:r>
              <a:rPr lang="en-US" dirty="0" smtClean="0"/>
              <a:t>Puritans, who had very similar religious beliefs, came in 1630 and established Massachusetts Bay Colony.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09590" y="1589088"/>
            <a:ext cx="2957119" cy="4572000"/>
          </a:xfrm>
        </p:spPr>
      </p:pic>
    </p:spTree>
    <p:extLst>
      <p:ext uri="{BB962C8B-B14F-4D97-AF65-F5344CB8AC3E}">
        <p14:creationId xmlns:p14="http://schemas.microsoft.com/office/powerpoint/2010/main" val="408672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Mayflower Compact</a:t>
            </a:r>
            <a:endParaRPr lang="en-US" dirty="0"/>
          </a:p>
        </p:txBody>
      </p:sp>
      <p:sp>
        <p:nvSpPr>
          <p:cNvPr id="6" name="Text Placeholder 5"/>
          <p:cNvSpPr>
            <a:spLocks noGrp="1"/>
          </p:cNvSpPr>
          <p:nvPr>
            <p:ph type="body" idx="2"/>
          </p:nvPr>
        </p:nvSpPr>
        <p:spPr/>
        <p:txBody>
          <a:bodyPr>
            <a:normAutofit fontScale="92500" lnSpcReduction="20000"/>
          </a:bodyPr>
          <a:lstStyle/>
          <a:p>
            <a:r>
              <a:rPr lang="en-US" dirty="0" smtClean="0"/>
              <a:t>The first ever written constitution in America: the Pilgrims and the “Strangers” on the Mayflower all pledge to give up some of their individual rights in order to help the colony survive.  For example, all would work for the good of the commonwealth.</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362200" y="1797507"/>
            <a:ext cx="6400800" cy="4329785"/>
          </a:xfrm>
        </p:spPr>
      </p:pic>
    </p:spTree>
    <p:extLst>
      <p:ext uri="{BB962C8B-B14F-4D97-AF65-F5344CB8AC3E}">
        <p14:creationId xmlns:p14="http://schemas.microsoft.com/office/powerpoint/2010/main" val="3554231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373</TotalTime>
  <Words>1756</Words>
  <Application>Microsoft Office PowerPoint</Application>
  <PresentationFormat>On-screen Show (4:3)</PresentationFormat>
  <Paragraphs>86</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Median</vt:lpstr>
      <vt:lpstr>Thirty (30) Unit One Vocabulary Terms to Help You Finish Your Review Guide a little faster…</vt:lpstr>
      <vt:lpstr>The Renaissance</vt:lpstr>
      <vt:lpstr>West African Kingdoms</vt:lpstr>
      <vt:lpstr>The Columbian Exchange</vt:lpstr>
      <vt:lpstr>The Spanish as Conquerors</vt:lpstr>
      <vt:lpstr>The French as Colonists</vt:lpstr>
      <vt:lpstr>The English Colonial Methods</vt:lpstr>
      <vt:lpstr>Puritans VS. Pilgrims? </vt:lpstr>
      <vt:lpstr>The Mayflower Compact</vt:lpstr>
      <vt:lpstr>Religious Intolerance</vt:lpstr>
      <vt:lpstr>The New England Economy</vt:lpstr>
      <vt:lpstr>Social Status and the Church in NE</vt:lpstr>
      <vt:lpstr>Religious Dissenters</vt:lpstr>
      <vt:lpstr>Dutch New Amsterdam</vt:lpstr>
      <vt:lpstr>The Economy of the Middle Colonies</vt:lpstr>
      <vt:lpstr>William Penn’s Holy Experiment</vt:lpstr>
      <vt:lpstr>Jamestown, Virginia - 1607</vt:lpstr>
      <vt:lpstr>The Virginia Company of London</vt:lpstr>
      <vt:lpstr>The House of Burgesses </vt:lpstr>
      <vt:lpstr>Plantation Agriculture, 1607 - 1800</vt:lpstr>
      <vt:lpstr>The Middle Passage</vt:lpstr>
      <vt:lpstr>Land Ownership and Southern Status</vt:lpstr>
      <vt:lpstr>Subsistence Farmers</vt:lpstr>
      <vt:lpstr>Bacon’s Rebellion</vt:lpstr>
      <vt:lpstr>The Stono Rebellion</vt:lpstr>
      <vt:lpstr>John Locke</vt:lpstr>
      <vt:lpstr>Jean Jacques Rousseau</vt:lpstr>
      <vt:lpstr>Montesquieu</vt:lpstr>
      <vt:lpstr>The Enlightenment</vt:lpstr>
      <vt:lpstr>The English Bill of Rights</vt:lpstr>
      <vt:lpstr>The Great Awakening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Thirty Unit One Vocabulary Terms to Help You Finish Your Review Guide</dc:title>
  <dc:creator>Adam</dc:creator>
  <cp:lastModifiedBy>Adam</cp:lastModifiedBy>
  <cp:revision>15</cp:revision>
  <dcterms:created xsi:type="dcterms:W3CDTF">2015-10-04T16:28:33Z</dcterms:created>
  <dcterms:modified xsi:type="dcterms:W3CDTF">2015-10-04T22:42:32Z</dcterms:modified>
</cp:coreProperties>
</file>